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36"/>
  </p:notesMasterIdLst>
  <p:sldIdLst>
    <p:sldId id="256" r:id="rId2"/>
    <p:sldId id="258" r:id="rId3"/>
    <p:sldId id="261" r:id="rId4"/>
    <p:sldId id="265" r:id="rId5"/>
    <p:sldId id="313" r:id="rId6"/>
    <p:sldId id="312" r:id="rId7"/>
    <p:sldId id="311" r:id="rId8"/>
    <p:sldId id="315" r:id="rId9"/>
    <p:sldId id="316" r:id="rId10"/>
    <p:sldId id="314" r:id="rId11"/>
    <p:sldId id="317" r:id="rId12"/>
    <p:sldId id="269" r:id="rId13"/>
    <p:sldId id="318" r:id="rId14"/>
    <p:sldId id="322" r:id="rId15"/>
    <p:sldId id="323" r:id="rId16"/>
    <p:sldId id="324" r:id="rId17"/>
    <p:sldId id="271" r:id="rId18"/>
    <p:sldId id="319" r:id="rId19"/>
    <p:sldId id="329" r:id="rId20"/>
    <p:sldId id="325" r:id="rId21"/>
    <p:sldId id="326" r:id="rId22"/>
    <p:sldId id="321" r:id="rId23"/>
    <p:sldId id="333" r:id="rId24"/>
    <p:sldId id="328" r:id="rId25"/>
    <p:sldId id="327" r:id="rId26"/>
    <p:sldId id="334" r:id="rId27"/>
    <p:sldId id="338" r:id="rId28"/>
    <p:sldId id="330" r:id="rId29"/>
    <p:sldId id="335" r:id="rId30"/>
    <p:sldId id="331" r:id="rId31"/>
    <p:sldId id="336" r:id="rId32"/>
    <p:sldId id="332" r:id="rId33"/>
    <p:sldId id="337" r:id="rId34"/>
    <p:sldId id="272" r:id="rId35"/>
  </p:sldIdLst>
  <p:sldSz cx="9144000" cy="5143500" type="screen16x9"/>
  <p:notesSz cx="6858000" cy="9144000"/>
  <p:embeddedFontLst>
    <p:embeddedFont>
      <p:font typeface="Abhaya Libre" panose="020B0604020202020204" charset="0"/>
      <p:regular r:id="rId37"/>
      <p:bold r:id="rId38"/>
    </p:embeddedFont>
    <p:embeddedFont>
      <p:font typeface="Advent Pro" panose="020B0604020202020204" charset="0"/>
      <p:regular r:id="rId39"/>
      <p:bold r:id="rId40"/>
      <p:italic r:id="rId41"/>
      <p:boldItalic r:id="rId42"/>
    </p:embeddedFont>
    <p:embeddedFont>
      <p:font typeface="Advent Pro Medium" panose="020B0604020202020204" charset="0"/>
      <p:regular r:id="rId43"/>
      <p:bold r:id="rId44"/>
      <p:italic r:id="rId45"/>
      <p:boldItalic r:id="rId46"/>
    </p:embeddedFont>
    <p:embeddedFont>
      <p:font typeface="Aldrich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DFD5E2-5A9C-48AE-B450-35295AB5A722}">
  <a:tblStyle styleId="{CFDFD5E2-5A9C-48AE-B450-35295AB5A7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5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970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206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57d03485c9_2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57d03485c9_2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480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39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67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651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645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203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73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842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229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643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105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204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834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841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609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983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82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07a178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07a178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160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309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698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2a7caf94b_1_2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2a7caf94b_1_2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330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92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749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692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193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4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3688525" y="1568200"/>
            <a:ext cx="3762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2" hasCustomPrompt="1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3688525" y="3107575"/>
            <a:ext cx="3762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3595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-2385215" y="-26092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385215" y="1767155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10220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4"/>
          <p:cNvGrpSpPr/>
          <p:nvPr/>
        </p:nvGrpSpPr>
        <p:grpSpPr>
          <a:xfrm rot="5400000">
            <a:off x="5377120" y="-599100"/>
            <a:ext cx="786600" cy="2666275"/>
            <a:chOff x="8357395" y="2343975"/>
            <a:chExt cx="786600" cy="2666275"/>
          </a:xfrm>
        </p:grpSpPr>
        <p:sp>
          <p:nvSpPr>
            <p:cNvPr id="117" name="Google Shape;117;p14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230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59100"/>
            <a:ext cx="41565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3970425"/>
            <a:ext cx="4156500" cy="3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36347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938675" y="215450"/>
            <a:ext cx="1660050" cy="554100"/>
            <a:chOff x="938675" y="215450"/>
            <a:chExt cx="1660050" cy="554100"/>
          </a:xfrm>
        </p:grpSpPr>
        <p:sp>
          <p:nvSpPr>
            <p:cNvPr id="19" name="Google Shape;19;p3"/>
            <p:cNvSpPr/>
            <p:nvPr/>
          </p:nvSpPr>
          <p:spPr>
            <a:xfrm>
              <a:off x="93867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458650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99782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 rot="5400000">
            <a:off x="4173082" y="3083650"/>
            <a:ext cx="786600" cy="2666275"/>
            <a:chOff x="8357395" y="2343975"/>
            <a:chExt cx="786600" cy="2666275"/>
          </a:xfrm>
        </p:grpSpPr>
        <p:sp>
          <p:nvSpPr>
            <p:cNvPr id="65" name="Google Shape;65;p8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5641433" y="319860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-1414317" y="3198605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40903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86647" y="-10224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8" flipH="1">
            <a:off x="5237862" y="-958278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875853" y="340877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70" r:id="rId6"/>
    <p:sldLayoutId id="2147483673" r:id="rId7"/>
    <p:sldLayoutId id="2147483676" r:id="rId8"/>
    <p:sldLayoutId id="2147483686" r:id="rId9"/>
    <p:sldLayoutId id="2147483687" r:id="rId10"/>
    <p:sldLayoutId id="214748369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2558549" y="1096050"/>
            <a:ext cx="4183773" cy="2308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600" dirty="0">
                <a:solidFill>
                  <a:srgbClr val="FFFFFF"/>
                </a:solidFill>
              </a:rPr>
              <a:t>DEFENSA</a:t>
            </a:r>
            <a:r>
              <a:rPr lang="en" sz="4600" dirty="0">
                <a:solidFill>
                  <a:srgbClr val="FFFFFF"/>
                </a:solidFill>
              </a:rPr>
              <a:t> </a:t>
            </a:r>
            <a:r>
              <a:rPr lang="es-MX" sz="5900" dirty="0">
                <a:solidFill>
                  <a:srgbClr val="FFFFFF"/>
                </a:solidFill>
              </a:rPr>
              <a:t>HITO 4</a:t>
            </a:r>
            <a:r>
              <a:rPr lang="en" sz="4800" dirty="0">
                <a:solidFill>
                  <a:srgbClr val="FFFFFF"/>
                </a:solidFill>
              </a:rPr>
              <a:t> </a:t>
            </a:r>
            <a:endParaRPr sz="4800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s-MX" sz="4900" dirty="0">
                <a:solidFill>
                  <a:schemeClr val="accent1"/>
                </a:solidFill>
              </a:rPr>
              <a:t>PROCESUAL</a:t>
            </a:r>
            <a:endParaRPr sz="4900" dirty="0">
              <a:solidFill>
                <a:schemeClr val="accent1"/>
              </a:solidFill>
            </a:endParaRPr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BASE DE DATOS II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790850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Las cláusulas BEFORE y AFTER en un </a:t>
            </a:r>
            <a:r>
              <a:rPr lang="es-MX" dirty="0" err="1">
                <a:solidFill>
                  <a:schemeClr val="bg1"/>
                </a:solidFill>
                <a:latin typeface="Aldrich" panose="020B0604020202020204" charset="0"/>
              </a:rPr>
              <a:t>trigger</a:t>
            </a:r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 indican cuándo se ejecutará el código del </a:t>
            </a:r>
            <a:r>
              <a:rPr lang="es-MX" dirty="0" err="1">
                <a:solidFill>
                  <a:schemeClr val="bg1"/>
                </a:solidFill>
                <a:latin typeface="Aldrich" panose="020B0604020202020204" charset="0"/>
              </a:rPr>
              <a:t>trigger</a:t>
            </a:r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 en relación con la operación que lo activa. La cláusula BEFORE se ejecuta antes de que se realice la operación y la cláusula AFTER se ejecuta después de que se complete la operación.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MANEJO DE CONCEPTOS</a:t>
            </a:r>
            <a:endParaRPr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Cláusulas BEFORE y AFTER en un </a:t>
            </a:r>
            <a:r>
              <a:rPr lang="es-MX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trigger</a:t>
            </a:r>
            <a:endParaRPr lang="es-MX" sz="1800" dirty="0">
              <a:solidFill>
                <a:schemeClr val="accent1">
                  <a:lumMod val="60000"/>
                  <a:lumOff val="40000"/>
                </a:schemeClr>
              </a:solidFill>
              <a:latin typeface="Aldrich" panose="020B0604020202020204" charset="0"/>
            </a:endParaRPr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8B6FC5C2-2EBB-4A6F-A317-02DE93F07267}"/>
              </a:ext>
            </a:extLst>
          </p:cNvPr>
          <p:cNvSpPr/>
          <p:nvPr/>
        </p:nvSpPr>
        <p:spPr>
          <a:xfrm>
            <a:off x="6349228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D17623E8-6D0A-4AAD-9997-5AC34614A4FB}"/>
              </a:ext>
            </a:extLst>
          </p:cNvPr>
          <p:cNvSpPr txBox="1">
            <a:spLocks/>
          </p:cNvSpPr>
          <p:nvPr/>
        </p:nvSpPr>
        <p:spPr>
          <a:xfrm flipH="1">
            <a:off x="6614428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1.7</a:t>
            </a:r>
          </a:p>
        </p:txBody>
      </p:sp>
    </p:spTree>
    <p:extLst>
      <p:ext uri="{BB962C8B-B14F-4D97-AF65-F5344CB8AC3E}">
        <p14:creationId xmlns:p14="http://schemas.microsoft.com/office/powerpoint/2010/main" val="79779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790850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Cuando se habla de eventos en </a:t>
            </a:r>
            <a:r>
              <a:rPr lang="es-MX" dirty="0" err="1">
                <a:solidFill>
                  <a:schemeClr val="bg1"/>
                </a:solidFill>
                <a:latin typeface="Aldrich" panose="020B0604020202020204" charset="0"/>
              </a:rPr>
              <a:t>triggers</a:t>
            </a:r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, se refiere a las operaciones específicas que desencadenan la ejecución del código del </a:t>
            </a:r>
            <a:r>
              <a:rPr lang="es-MX" dirty="0" err="1">
                <a:solidFill>
                  <a:schemeClr val="bg1"/>
                </a:solidFill>
                <a:latin typeface="Aldrich" panose="020B0604020202020204" charset="0"/>
              </a:rPr>
              <a:t>trigger</a:t>
            </a:r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, como la inserción, actualización o eliminación de registros en una tabla. Los eventos definen cuándo y en qué circunstancias se activa el </a:t>
            </a:r>
            <a:r>
              <a:rPr lang="es-MX" dirty="0" err="1">
                <a:solidFill>
                  <a:schemeClr val="bg1"/>
                </a:solidFill>
                <a:latin typeface="Aldrich" panose="020B0604020202020204" charset="0"/>
              </a:rPr>
              <a:t>trigger</a:t>
            </a:r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 y se pueden configurar para ejecutarse antes o después del evento.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MANEJO DE CONCEPTOS</a:t>
            </a:r>
            <a:endParaRPr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Eventos en </a:t>
            </a:r>
            <a:r>
              <a:rPr lang="es-MX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triggers</a:t>
            </a:r>
            <a:endParaRPr lang="es-MX" sz="1800" dirty="0">
              <a:solidFill>
                <a:schemeClr val="accent1">
                  <a:lumMod val="60000"/>
                  <a:lumOff val="40000"/>
                </a:schemeClr>
              </a:solidFill>
              <a:latin typeface="Aldrich" panose="020B0604020202020204" charset="0"/>
            </a:endParaRPr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8B6FC5C2-2EBB-4A6F-A317-02DE93F07267}"/>
              </a:ext>
            </a:extLst>
          </p:cNvPr>
          <p:cNvSpPr/>
          <p:nvPr/>
        </p:nvSpPr>
        <p:spPr>
          <a:xfrm>
            <a:off x="6349228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D17623E8-6D0A-4AAD-9997-5AC34614A4FB}"/>
              </a:ext>
            </a:extLst>
          </p:cNvPr>
          <p:cNvSpPr txBox="1">
            <a:spLocks/>
          </p:cNvSpPr>
          <p:nvPr/>
        </p:nvSpPr>
        <p:spPr>
          <a:xfrm flipH="1">
            <a:off x="6614428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1.8</a:t>
            </a:r>
          </a:p>
        </p:txBody>
      </p:sp>
    </p:spTree>
    <p:extLst>
      <p:ext uri="{BB962C8B-B14F-4D97-AF65-F5344CB8AC3E}">
        <p14:creationId xmlns:p14="http://schemas.microsoft.com/office/powerpoint/2010/main" val="339530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8"/>
          <p:cNvSpPr/>
          <p:nvPr/>
        </p:nvSpPr>
        <p:spPr>
          <a:xfrm>
            <a:off x="1466475" y="1313075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8"/>
          <p:cNvSpPr txBox="1">
            <a:spLocks noGrp="1"/>
          </p:cNvSpPr>
          <p:nvPr>
            <p:ph type="title" idx="2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5" name="Google Shape;615;p58"/>
          <p:cNvSpPr txBox="1">
            <a:spLocks noGrp="1"/>
          </p:cNvSpPr>
          <p:nvPr>
            <p:ph type="title"/>
          </p:nvPr>
        </p:nvSpPr>
        <p:spPr>
          <a:xfrm>
            <a:off x="3688525" y="1568200"/>
            <a:ext cx="3762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PARTE</a:t>
            </a:r>
            <a:r>
              <a:rPr lang="en" dirty="0"/>
              <a:t> </a:t>
            </a:r>
            <a:r>
              <a:rPr lang="es-MX" dirty="0">
                <a:solidFill>
                  <a:schemeClr val="accent1"/>
                </a:solidFill>
              </a:rPr>
              <a:t>PRACTICA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8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PARTE PRACTICA</a:t>
            </a:r>
            <a:endParaRPr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9. Crear la siguiente Base de datos y sus registros.</a:t>
            </a:r>
            <a:endParaRPr lang="es-MX" sz="1800" dirty="0">
              <a:solidFill>
                <a:schemeClr val="accent1">
                  <a:lumMod val="60000"/>
                  <a:lumOff val="40000"/>
                </a:schemeClr>
              </a:solidFill>
              <a:latin typeface="Aldrich" panose="020B0604020202020204" charset="0"/>
            </a:endParaRPr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8B6FC5C2-2EBB-4A6F-A317-02DE93F07267}"/>
              </a:ext>
            </a:extLst>
          </p:cNvPr>
          <p:cNvSpPr/>
          <p:nvPr/>
        </p:nvSpPr>
        <p:spPr>
          <a:xfrm>
            <a:off x="6704861" y="3051584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D17623E8-6D0A-4AAD-9997-5AC34614A4FB}"/>
              </a:ext>
            </a:extLst>
          </p:cNvPr>
          <p:cNvSpPr txBox="1">
            <a:spLocks/>
          </p:cNvSpPr>
          <p:nvPr/>
        </p:nvSpPr>
        <p:spPr>
          <a:xfrm flipH="1">
            <a:off x="6970061" y="3521084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2.1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BB0FEA-85E1-4AAC-B00D-76EE25F7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38" y="1781667"/>
            <a:ext cx="4591697" cy="31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9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04B28E1-DEBA-45D8-9B95-BB044C1E3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787" y="1140589"/>
            <a:ext cx="4164376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DATABASE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defensa_hit4_2023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notacion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anderscorp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USE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defensa_hit4_2023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TABLE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departamento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 PRIMARY KEY,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nombre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VARCHAR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50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TABLE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provincia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id_prov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 PRIMARY KEY,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nombre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VARCHAR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50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FOREIGN KEY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REFERENCES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departamento(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283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93ACAE-534C-485C-8F87-F5745CF72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518" y="1371421"/>
            <a:ext cx="4180914" cy="240065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TABLE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persona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id_per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 PRIMARY KEY,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nombre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VARCHAR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20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apellidos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VARCHAR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50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fecha_nac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DATE,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edad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email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VARCHAR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20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id_prov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Ssexo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CHAR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FOREIGN KEY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REFERENCES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departamento(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FOREIGN KEY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id_prov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REFERENCES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provincia(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id_prov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09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D58861-8DCE-48D8-A105-199139C0A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552" y="1294477"/>
            <a:ext cx="380084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TABLE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proyecto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 PRIMARY KEY,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nombre_proy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VARCHAR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100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tipo_proy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VARCHAR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30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TABLE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detalle_proyecto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id_dp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 PRIMARY KEY,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id_per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FOREIGN KEY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REFERENCES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proyecto(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FOREIGN KEY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id_per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REFERENCES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persona(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id_per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301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25F99BF-7FE7-4C59-A9C6-BDA82D571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944"/>
          <a:stretch/>
        </p:blipFill>
        <p:spPr>
          <a:xfrm>
            <a:off x="2853368" y="1112200"/>
            <a:ext cx="3205909" cy="37197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PARTE PRACTICA</a:t>
            </a:r>
            <a:endParaRPr dirty="0"/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8B6FC5C2-2EBB-4A6F-A317-02DE93F07267}"/>
              </a:ext>
            </a:extLst>
          </p:cNvPr>
          <p:cNvSpPr/>
          <p:nvPr/>
        </p:nvSpPr>
        <p:spPr>
          <a:xfrm>
            <a:off x="6767869" y="3040566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D17623E8-6D0A-4AAD-9997-5AC34614A4FB}"/>
              </a:ext>
            </a:extLst>
          </p:cNvPr>
          <p:cNvSpPr txBox="1">
            <a:spLocks/>
          </p:cNvSpPr>
          <p:nvPr/>
        </p:nvSpPr>
        <p:spPr>
          <a:xfrm flipH="1">
            <a:off x="7033069" y="3510066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2.2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713C47-50C2-4AF4-B64E-A54D73D65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14" y="1241206"/>
            <a:ext cx="6011114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0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PARTE PRACTICA</a:t>
            </a:r>
            <a:endParaRPr dirty="0"/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8B6FC5C2-2EBB-4A6F-A317-02DE93F07267}"/>
              </a:ext>
            </a:extLst>
          </p:cNvPr>
          <p:cNvSpPr/>
          <p:nvPr/>
        </p:nvSpPr>
        <p:spPr>
          <a:xfrm>
            <a:off x="6767869" y="3040566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D17623E8-6D0A-4AAD-9997-5AC34614A4FB}"/>
              </a:ext>
            </a:extLst>
          </p:cNvPr>
          <p:cNvSpPr txBox="1">
            <a:spLocks/>
          </p:cNvSpPr>
          <p:nvPr/>
        </p:nvSpPr>
        <p:spPr>
          <a:xfrm flipH="1">
            <a:off x="7033069" y="3510066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2.2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9A3A14F-F2E0-4DFC-B5C7-0644D6AE1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66" y="1477926"/>
            <a:ext cx="5906324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/>
          <p:nvPr/>
        </p:nvSpPr>
        <p:spPr>
          <a:xfrm>
            <a:off x="4445713" y="27336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7"/>
          <p:cNvSpPr/>
          <p:nvPr/>
        </p:nvSpPr>
        <p:spPr>
          <a:xfrm>
            <a:off x="510288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7"/>
          <p:cNvSpPr/>
          <p:nvPr/>
        </p:nvSpPr>
        <p:spPr>
          <a:xfrm>
            <a:off x="510288" y="27336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7"/>
          <p:cNvSpPr/>
          <p:nvPr/>
        </p:nvSpPr>
        <p:spPr>
          <a:xfrm>
            <a:off x="4445713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DATOS PERSONALES </a:t>
            </a:r>
            <a:endParaRPr dirty="0"/>
          </a:p>
        </p:txBody>
      </p:sp>
      <p:sp>
        <p:nvSpPr>
          <p:cNvPr id="410" name="Google Shape;410;p47"/>
          <p:cNvSpPr txBox="1">
            <a:spLocks noGrp="1"/>
          </p:cNvSpPr>
          <p:nvPr>
            <p:ph type="title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NOMBRE COMPLETO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2" name="Google Shape;412;p47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CHOQUE AMARO MIJAIL OLIVER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SIS12955851</a:t>
            </a:r>
            <a:endParaRPr dirty="0"/>
          </a:p>
        </p:txBody>
      </p:sp>
      <p:sp>
        <p:nvSpPr>
          <p:cNvPr id="413" name="Google Shape;413;p47"/>
          <p:cNvSpPr txBox="1">
            <a:spLocks noGrp="1"/>
          </p:cNvSpPr>
          <p:nvPr>
            <p:ph type="title" idx="3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4" name="Google Shape;414;p47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accent1"/>
                </a:solidFill>
              </a:rPr>
              <a:t>CARRERA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5" name="Google Shape;415;p47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INGIENERIA EN SISTEMAS</a:t>
            </a:r>
            <a:endParaRPr dirty="0"/>
          </a:p>
        </p:txBody>
      </p:sp>
      <p:sp>
        <p:nvSpPr>
          <p:cNvPr id="416" name="Google Shape;416;p47"/>
          <p:cNvSpPr txBox="1">
            <a:spLocks noGrp="1"/>
          </p:cNvSpPr>
          <p:nvPr>
            <p:ph type="title" idx="6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7" name="Google Shape;417;p47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accent1"/>
                </a:solidFill>
              </a:rPr>
              <a:t>DOCENTE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8" name="Google Shape;418;p47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WILLIAM BARRA PAREDES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p47"/>
          <p:cNvSpPr txBox="1">
            <a:spLocks noGrp="1"/>
          </p:cNvSpPr>
          <p:nvPr>
            <p:ph type="title" idx="9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accent1"/>
                </a:solidFill>
              </a:rPr>
              <a:t>FECHA DE ENTREGA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21" name="Google Shape;421;p47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2023/06/07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A0D59CC-1F8D-43FA-8040-3F93D0049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276" y="1286166"/>
            <a:ext cx="3525398" cy="30162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#EJERCICIO 10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OR REPLACE FUNCTION </a:t>
            </a:r>
            <a:r>
              <a:rPr kumimoji="0" lang="es-MX" altLang="es-MX" sz="10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serieFibonacci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(n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RETURNS TEXT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BEGIN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DECLARE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 DEFAULT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DECLARE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 DEFAULT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DECLARE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 DEFAULT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DECLARE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TEXT DEFAULT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''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DECLARE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cont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 DEFAULT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WHILE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(n &gt;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cont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DO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 = 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CONCAT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','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 = a + b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a = b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b = c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cont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=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cont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+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END WHILE;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RETURN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END;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5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6522EA-8B66-45FC-B5B9-AB9FF7D7E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382" y="1217533"/>
            <a:ext cx="4693185" cy="270843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OR REPLACE FUNCTION </a:t>
            </a:r>
            <a:r>
              <a:rPr kumimoji="0" lang="es-MX" altLang="es-MX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sumarFibonacci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(n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RETURNS INT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BEGIN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DECLARE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serie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TEXT;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DECLARE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suma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 DEFAULT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0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DECLARE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numero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INT;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SET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serie = </a:t>
            </a:r>
            <a:r>
              <a:rPr kumimoji="0" lang="es-MX" altLang="es-MX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serieFibonacci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(n)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WHILE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serie !=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''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DO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numero = </a:t>
            </a:r>
            <a:r>
              <a:rPr kumimoji="0" lang="es-MX" altLang="es-MX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CAST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SUBSTRING_INDEX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(serie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','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 UNSIGNED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suma = suma + numero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serie = </a:t>
            </a:r>
            <a:r>
              <a:rPr kumimoji="0" lang="es-MX" altLang="es-MX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SUBSTRING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(serie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s-MX" altLang="es-MX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LOCATE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','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serie) +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END WHILE;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RETURN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suma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END;</a:t>
            </a: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43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PARTE PRACTICA</a:t>
            </a:r>
            <a:endParaRPr dirty="0"/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8B6FC5C2-2EBB-4A6F-A317-02DE93F07267}"/>
              </a:ext>
            </a:extLst>
          </p:cNvPr>
          <p:cNvSpPr/>
          <p:nvPr/>
        </p:nvSpPr>
        <p:spPr>
          <a:xfrm>
            <a:off x="6349228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D17623E8-6D0A-4AAD-9997-5AC34614A4FB}"/>
              </a:ext>
            </a:extLst>
          </p:cNvPr>
          <p:cNvSpPr txBox="1">
            <a:spLocks/>
          </p:cNvSpPr>
          <p:nvPr/>
        </p:nvSpPr>
        <p:spPr>
          <a:xfrm flipH="1">
            <a:off x="6614428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2.3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6A3C1B0-A706-490F-9755-7FA067D6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7" y="1274711"/>
            <a:ext cx="609685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6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D78F1E1-0D81-4DC9-BCBB-403CFF461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517" y="1294477"/>
            <a:ext cx="4516916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MX" altLang="es-MX" sz="1000" dirty="0">
                <a:solidFill>
                  <a:srgbClr val="808080"/>
                </a:solidFill>
                <a:latin typeface="Arial Unicode MS"/>
              </a:rPr>
              <a:t>#EJERCICIO 11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OR REPLACE VIEW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muestar_personas_del_sexo_Femenino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SELECT 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CONCAT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nombre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 '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apellidos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nombres_apellidos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edad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fecha_nac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nombre_proy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nombre_proyecto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persona p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JOIN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provincia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pv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ON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id_prov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pv.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id_prov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   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JOIN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departamento d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ON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pv.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   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JOIN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detalle_proyecto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dp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ON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id_per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dp.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id_per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   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JOIN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proyecto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ON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dp.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id_proy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WHERE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Ssexo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'F'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AND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d.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nombre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'El Alto'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  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AND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fecha_nac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'2000-10-10'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SELECT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*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muestar_personas_del_sexo_Femenino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52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PARTE PRACTICA</a:t>
            </a:r>
            <a:endParaRPr dirty="0"/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8B6FC5C2-2EBB-4A6F-A317-02DE93F07267}"/>
              </a:ext>
            </a:extLst>
          </p:cNvPr>
          <p:cNvSpPr/>
          <p:nvPr/>
        </p:nvSpPr>
        <p:spPr>
          <a:xfrm>
            <a:off x="6778886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D17623E8-6D0A-4AAD-9997-5AC34614A4FB}"/>
              </a:ext>
            </a:extLst>
          </p:cNvPr>
          <p:cNvSpPr txBox="1">
            <a:spLocks/>
          </p:cNvSpPr>
          <p:nvPr/>
        </p:nvSpPr>
        <p:spPr>
          <a:xfrm flipH="1">
            <a:off x="7044086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2.4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C65FA7-6215-45B4-877F-8101386C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72" y="1257331"/>
            <a:ext cx="5953956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5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PARTE PRACTICA</a:t>
            </a:r>
            <a:endParaRPr dirty="0"/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8B6FC5C2-2EBB-4A6F-A317-02DE93F07267}"/>
              </a:ext>
            </a:extLst>
          </p:cNvPr>
          <p:cNvSpPr/>
          <p:nvPr/>
        </p:nvSpPr>
        <p:spPr>
          <a:xfrm>
            <a:off x="6349228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D17623E8-6D0A-4AAD-9997-5AC34614A4FB}"/>
              </a:ext>
            </a:extLst>
          </p:cNvPr>
          <p:cNvSpPr txBox="1">
            <a:spLocks/>
          </p:cNvSpPr>
          <p:nvPr/>
        </p:nvSpPr>
        <p:spPr>
          <a:xfrm flipH="1">
            <a:off x="6614428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2.4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456CF1E-57FF-47AD-B0AF-542FA57E9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83" y="1212731"/>
            <a:ext cx="5696745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07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A4E316B-4CE5-4022-960B-C7ED67E97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9487" y="1294818"/>
            <a:ext cx="6824975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#EJERCICIO 12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ALTER TABLE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proyecto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ADD COLUMN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estado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VARCHAR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50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OR REPLACE TRIGGER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proyecto_insert_trigger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BEFORE INSERT ON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proyecto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FOR EACH ROW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BEGIN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IF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tipo_proy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'EDUCACION'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OR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tipo_proy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'FORESTACIÓN'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OR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tipo_proy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'CULTURA'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THEN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estado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'ACTIVO'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ELSE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estado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'INACTIVO'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END IF;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END;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51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A4E316B-4CE5-4022-960B-C7ED67E97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271" y="1558528"/>
            <a:ext cx="6797407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OR REPLACE TRIGGER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proyecto_update_trigger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BEFORE UPDATE ON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proyecto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FOR EACH ROW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BEGIN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IF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tipo_proy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'EDUCACION'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OR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tipo_proy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'FORESTACIÓN'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OR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tipo_proy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'CULTURA'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THEN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estado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'ACTIVO'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ELSE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estado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</a:rPr>
              <a:t>'INACTIVO'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END IF;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END;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248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PARTE PRACTICA</a:t>
            </a:r>
            <a:endParaRPr dirty="0"/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8B6FC5C2-2EBB-4A6F-A317-02DE93F07267}"/>
              </a:ext>
            </a:extLst>
          </p:cNvPr>
          <p:cNvSpPr/>
          <p:nvPr/>
        </p:nvSpPr>
        <p:spPr>
          <a:xfrm>
            <a:off x="6844987" y="3007516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D17623E8-6D0A-4AAD-9997-5AC34614A4FB}"/>
              </a:ext>
            </a:extLst>
          </p:cNvPr>
          <p:cNvSpPr txBox="1">
            <a:spLocks/>
          </p:cNvSpPr>
          <p:nvPr/>
        </p:nvSpPr>
        <p:spPr>
          <a:xfrm flipH="1">
            <a:off x="7110187" y="3477016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2.5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D1CAB3-F12D-484D-8F40-C68772C26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03" y="1547669"/>
            <a:ext cx="6087325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9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6B52F67-6C8F-496D-AEAC-FE071612A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445" y="1679198"/>
            <a:ext cx="6657059" cy="17851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#EJERCICIO 13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TRIGGER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calculaEdad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BEFORE INSERT ON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persona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FOR EACH ROW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BEGIN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SET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edad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YEAR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CURDATE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 - 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YEAR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fecha_nac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IF 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MONTH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CURDATE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 &lt; 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MONTH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fecha_nac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OR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MONTH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CURDATE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 = 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MONTH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fecha_nac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AND 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DAY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CURDATE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()) &lt; </a:t>
            </a:r>
            <a:r>
              <a:rPr kumimoji="0" lang="es-MX" altLang="es-MX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DAY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fecha_nac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))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THEN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    SET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edad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=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edad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-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END IF;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END;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2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3028800" y="315100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92920" y="2292793"/>
            <a:ext cx="5577407" cy="1486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MANEJO</a:t>
            </a:r>
            <a:r>
              <a:rPr lang="en" dirty="0"/>
              <a:t> </a:t>
            </a:r>
            <a:br>
              <a:rPr lang="en" dirty="0"/>
            </a:br>
            <a:r>
              <a:rPr lang="es-MX" sz="4400" dirty="0">
                <a:solidFill>
                  <a:schemeClr val="accent1"/>
                </a:solidFill>
              </a:rPr>
              <a:t>DE CONCEPTOS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44" name="Google Shape;444;p50"/>
          <p:cNvSpPr txBox="1">
            <a:spLocks noGrp="1"/>
          </p:cNvSpPr>
          <p:nvPr>
            <p:ph type="title" idx="2"/>
          </p:nvPr>
        </p:nvSpPr>
        <p:spPr>
          <a:xfrm>
            <a:off x="3056975" y="539500"/>
            <a:ext cx="18126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197200" y="-353456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PARTE PRACTICA</a:t>
            </a:r>
            <a:endParaRPr dirty="0"/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8B6FC5C2-2EBB-4A6F-A317-02DE93F07267}"/>
              </a:ext>
            </a:extLst>
          </p:cNvPr>
          <p:cNvSpPr/>
          <p:nvPr/>
        </p:nvSpPr>
        <p:spPr>
          <a:xfrm>
            <a:off x="6856004" y="2974466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D17623E8-6D0A-4AAD-9997-5AC34614A4FB}"/>
              </a:ext>
            </a:extLst>
          </p:cNvPr>
          <p:cNvSpPr txBox="1">
            <a:spLocks/>
          </p:cNvSpPr>
          <p:nvPr/>
        </p:nvSpPr>
        <p:spPr>
          <a:xfrm flipH="1">
            <a:off x="7121204" y="3443966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2.6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F997D9-AE4D-460A-983D-E8CDDC0E6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8" y="1370689"/>
            <a:ext cx="6239746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86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82D5B22-83FE-4862-97C0-93C60CECC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231" y="1273654"/>
            <a:ext cx="7717500" cy="30162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#EJERCICIO 14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TABLE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copia_persona (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nombres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VARCHAR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20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apellidos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VARCHAR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50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fecha_nac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DATE,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edad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INT,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email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VARCHAR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20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INT,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id_prov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INT,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Ssexo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CHAR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</a:rPr>
              <a:t>1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TRIGGER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insert_copia_persona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BEFORE INSERT ON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persona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FOR EACH ROW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BEGIN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    INSERT INTO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copia_persona (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nombres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apellidos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fecha_nac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edad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email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id_prov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Ssexo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  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VALUES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(NEW.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nombre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apellidos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fecha_nac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edad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email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id_prov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NEW.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Ssexo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)</a:t>
            </a: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END;</a:t>
            </a: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871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PARTE PRACTICA</a:t>
            </a:r>
            <a:endParaRPr dirty="0"/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8B6FC5C2-2EBB-4A6F-A317-02DE93F07267}"/>
              </a:ext>
            </a:extLst>
          </p:cNvPr>
          <p:cNvSpPr/>
          <p:nvPr/>
        </p:nvSpPr>
        <p:spPr>
          <a:xfrm>
            <a:off x="6349228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D17623E8-6D0A-4AAD-9997-5AC34614A4FB}"/>
              </a:ext>
            </a:extLst>
          </p:cNvPr>
          <p:cNvSpPr txBox="1">
            <a:spLocks/>
          </p:cNvSpPr>
          <p:nvPr/>
        </p:nvSpPr>
        <p:spPr>
          <a:xfrm flipH="1">
            <a:off x="6614428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2.7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E3FF03-96BA-4695-8D7B-94C95B166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877460"/>
            <a:ext cx="435353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75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RESPUESTA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8976E1E-E21D-45B5-8330-0D4234C59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890" y="1900347"/>
            <a:ext cx="4682169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  <a:t>#EJERCICIO 15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CREATE VIEW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copia_persona_vista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AS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SELECT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nombres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apellidos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fecha_nac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edad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email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id_dep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id_prov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,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  <a:t>Ssexo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copia_persona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</a:b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SELECT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* 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FROM </a:t>
            </a:r>
            <a:r>
              <a:rPr kumimoji="0" lang="es-MX" altLang="es-MX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</a:rPr>
              <a:t>copia_persona_vista</a:t>
            </a:r>
            <a: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</a:rPr>
              <a:t>;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164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1"/>
          <p:cNvSpPr txBox="1">
            <a:spLocks noGrp="1"/>
          </p:cNvSpPr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MUCHAS</a:t>
            </a:r>
            <a:r>
              <a:rPr lang="en" dirty="0"/>
              <a:t>     </a:t>
            </a:r>
            <a:r>
              <a:rPr lang="es-MX" dirty="0">
                <a:solidFill>
                  <a:schemeClr val="accent1"/>
                </a:solidFill>
              </a:rPr>
              <a:t>GRACIAS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50" name="Google Shape;7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28650" y="-860590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04175" y="-860590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790850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El lenguaje procedural en MySQL se refiere a la capacidad de escribir y ejecutar bloques de código o instrucciones en un orden secuencial. Permite crear procedimientos almacenados, funciones y </a:t>
            </a:r>
            <a:r>
              <a:rPr lang="es-MX" dirty="0" err="1">
                <a:solidFill>
                  <a:schemeClr val="bg1"/>
                </a:solidFill>
                <a:latin typeface="Aldrich" panose="020B0604020202020204" charset="0"/>
              </a:rPr>
              <a:t>triggers</a:t>
            </a:r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 en MySQL utilizando sentencias SQL y estructuras de control como bucles y condicionales.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MANEJO DE CONCEPTOS</a:t>
            </a:r>
            <a:endParaRPr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Lenguaje procedural en MySQL </a:t>
            </a:r>
          </a:p>
        </p:txBody>
      </p:sp>
      <p:sp>
        <p:nvSpPr>
          <p:cNvPr id="8" name="Google Shape;406;p47">
            <a:extLst>
              <a:ext uri="{FF2B5EF4-FFF2-40B4-BE49-F238E27FC236}">
                <a16:creationId xmlns:a16="http://schemas.microsoft.com/office/drawing/2014/main" id="{61F1CA82-2251-4658-BBBA-687915EB3D56}"/>
              </a:ext>
            </a:extLst>
          </p:cNvPr>
          <p:cNvSpPr/>
          <p:nvPr/>
        </p:nvSpPr>
        <p:spPr>
          <a:xfrm>
            <a:off x="6349228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10;p47">
            <a:extLst>
              <a:ext uri="{FF2B5EF4-FFF2-40B4-BE49-F238E27FC236}">
                <a16:creationId xmlns:a16="http://schemas.microsoft.com/office/drawing/2014/main" id="{094AEB06-B6CA-4963-9020-34B740E0ACDC}"/>
              </a:ext>
            </a:extLst>
          </p:cNvPr>
          <p:cNvSpPr txBox="1">
            <a:spLocks/>
          </p:cNvSpPr>
          <p:nvPr/>
        </p:nvSpPr>
        <p:spPr>
          <a:xfrm flipH="1">
            <a:off x="6614428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1.1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790850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Una función en MySQL es un bloque de código que acepta parámetros de entrada, realiza cálculos o manipulaciones en la base de datos y devuelve un valor como resultado. Pueden ser utilizadas en consultas SQL para realizar operaciones específicas y simplificar la lógica del código.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MANEJO DE CONCEPTOS</a:t>
            </a:r>
            <a:endParaRPr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Función en MySQL</a:t>
            </a:r>
            <a:endParaRPr lang="es-MX" sz="1800" dirty="0">
              <a:solidFill>
                <a:schemeClr val="accent1">
                  <a:lumMod val="60000"/>
                  <a:lumOff val="40000"/>
                </a:schemeClr>
              </a:solidFill>
              <a:latin typeface="Aldrich" panose="020B0604020202020204" charset="0"/>
            </a:endParaRPr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50903208-DB7A-4762-A674-3DE7765FF72F}"/>
              </a:ext>
            </a:extLst>
          </p:cNvPr>
          <p:cNvSpPr/>
          <p:nvPr/>
        </p:nvSpPr>
        <p:spPr>
          <a:xfrm>
            <a:off x="6349228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19C78672-ACFD-4D37-893A-133F7969625B}"/>
              </a:ext>
            </a:extLst>
          </p:cNvPr>
          <p:cNvSpPr txBox="1">
            <a:spLocks/>
          </p:cNvSpPr>
          <p:nvPr/>
        </p:nvSpPr>
        <p:spPr>
          <a:xfrm flipH="1">
            <a:off x="6614428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1924719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790850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La principal diferencia entre funciones y procedimientos almacenados en MySQL radica en su uso y comportamiento. Las funciones se utilizan para realizar cálculos y devolver un valor, mientras que los procedimientos almacenados son más adecuados para realizar operaciones que no necesariamente devuelven un resultado y pueden tener efectos secundarios como modificaciones en la base de datos.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MANEJO DE CONCEPTOS</a:t>
            </a:r>
            <a:endParaRPr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Diferencia entre funciones y procedimientos almacenados</a:t>
            </a:r>
            <a:endParaRPr lang="es-MX" sz="1800" dirty="0">
              <a:solidFill>
                <a:schemeClr val="accent1">
                  <a:lumMod val="60000"/>
                  <a:lumOff val="40000"/>
                </a:schemeClr>
              </a:solidFill>
              <a:latin typeface="Aldrich" panose="020B0604020202020204" charset="0"/>
            </a:endParaRPr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B2644B31-D9FC-4476-87A8-CA9C3ABC9374}"/>
              </a:ext>
            </a:extLst>
          </p:cNvPr>
          <p:cNvSpPr/>
          <p:nvPr/>
        </p:nvSpPr>
        <p:spPr>
          <a:xfrm>
            <a:off x="6349228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310D55AC-DEA0-47A1-8921-A50B25077CEB}"/>
              </a:ext>
            </a:extLst>
          </p:cNvPr>
          <p:cNvSpPr txBox="1">
            <a:spLocks/>
          </p:cNvSpPr>
          <p:nvPr/>
        </p:nvSpPr>
        <p:spPr>
          <a:xfrm flipH="1">
            <a:off x="6614428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408258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790850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Para ejecutar una función en MySQL, se puede utilizar la sintaxis de una consulta SQL, pasando los parámetros de entrada necesarios y capturando el valor devuelto por la función. Para ejecutar un procedimiento almacenado, se utiliza la sentencia "CALL" seguida del nombre del procedimiento y los parámetros requeridos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MANEJO DE CONCEPTOS</a:t>
            </a:r>
            <a:endParaRPr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Ejecución de una función y un procedimiento almacenado</a:t>
            </a:r>
            <a:endParaRPr lang="es-MX" sz="1800" dirty="0">
              <a:solidFill>
                <a:schemeClr val="accent1">
                  <a:lumMod val="60000"/>
                  <a:lumOff val="40000"/>
                </a:schemeClr>
              </a:solidFill>
              <a:latin typeface="Aldrich" panose="020B0604020202020204" charset="0"/>
            </a:endParaRPr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193A903E-3E9E-49C3-8559-ED51DA14A0AB}"/>
              </a:ext>
            </a:extLst>
          </p:cNvPr>
          <p:cNvSpPr/>
          <p:nvPr/>
        </p:nvSpPr>
        <p:spPr>
          <a:xfrm>
            <a:off x="6349228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799097F2-27D1-4DE5-83FE-D5BD2EC3ABD6}"/>
              </a:ext>
            </a:extLst>
          </p:cNvPr>
          <p:cNvSpPr txBox="1">
            <a:spLocks/>
          </p:cNvSpPr>
          <p:nvPr/>
        </p:nvSpPr>
        <p:spPr>
          <a:xfrm flipH="1">
            <a:off x="6614428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1.4</a:t>
            </a:r>
          </a:p>
        </p:txBody>
      </p:sp>
    </p:spTree>
    <p:extLst>
      <p:ext uri="{BB962C8B-B14F-4D97-AF65-F5344CB8AC3E}">
        <p14:creationId xmlns:p14="http://schemas.microsoft.com/office/powerpoint/2010/main" val="125196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790850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Un </a:t>
            </a:r>
            <a:r>
              <a:rPr lang="es-MX" dirty="0" err="1">
                <a:solidFill>
                  <a:schemeClr val="bg1"/>
                </a:solidFill>
                <a:latin typeface="Aldrich" panose="020B0604020202020204" charset="0"/>
              </a:rPr>
              <a:t>trigger</a:t>
            </a:r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 en MySQL es un objeto de base de datos que se activa automáticamente en respuesta a un evento específico, como la inserción, actualización o eliminación de datos en una tabla. Los </a:t>
            </a:r>
            <a:r>
              <a:rPr lang="es-MX" dirty="0" err="1">
                <a:solidFill>
                  <a:schemeClr val="bg1"/>
                </a:solidFill>
                <a:latin typeface="Aldrich" panose="020B0604020202020204" charset="0"/>
              </a:rPr>
              <a:t>triggers</a:t>
            </a:r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 permiten ejecutar código SQL personalizado antes o después de que ocurra el evento y son útiles para mantener la integridad de los datos y automatizar ciertas acciones.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MANEJO DE CONCEPTOS</a:t>
            </a:r>
            <a:endParaRPr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Trigger</a:t>
            </a:r>
            <a:r>
              <a:rPr lang="es-MX" dirty="0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 en MySQL</a:t>
            </a:r>
            <a:endParaRPr lang="es-MX" sz="1800" dirty="0">
              <a:solidFill>
                <a:schemeClr val="accent1">
                  <a:lumMod val="60000"/>
                  <a:lumOff val="40000"/>
                </a:schemeClr>
              </a:solidFill>
              <a:latin typeface="Aldrich" panose="020B0604020202020204" charset="0"/>
            </a:endParaRPr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4C3F7406-6822-4E17-8F30-B66CF592727A}"/>
              </a:ext>
            </a:extLst>
          </p:cNvPr>
          <p:cNvSpPr/>
          <p:nvPr/>
        </p:nvSpPr>
        <p:spPr>
          <a:xfrm>
            <a:off x="6349228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54A6F1AD-CEEE-455D-B39F-A41EA0FF2BA0}"/>
              </a:ext>
            </a:extLst>
          </p:cNvPr>
          <p:cNvSpPr txBox="1">
            <a:spLocks/>
          </p:cNvSpPr>
          <p:nvPr/>
        </p:nvSpPr>
        <p:spPr>
          <a:xfrm flipH="1">
            <a:off x="6614428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92071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5" y="1790850"/>
            <a:ext cx="48348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En un </a:t>
            </a:r>
            <a:r>
              <a:rPr lang="es-MX" dirty="0" err="1">
                <a:solidFill>
                  <a:schemeClr val="bg1"/>
                </a:solidFill>
                <a:latin typeface="Aldrich" panose="020B0604020202020204" charset="0"/>
              </a:rPr>
              <a:t>trigger</a:t>
            </a:r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, las variables OLD y NEW se refieren a los valores antiguos y nuevos de las filas afectadas por el evento que activa el </a:t>
            </a:r>
            <a:r>
              <a:rPr lang="es-MX" dirty="0" err="1">
                <a:solidFill>
                  <a:schemeClr val="bg1"/>
                </a:solidFill>
                <a:latin typeface="Aldrich" panose="020B0604020202020204" charset="0"/>
              </a:rPr>
              <a:t>trigger</a:t>
            </a:r>
            <a:r>
              <a:rPr lang="es-MX" dirty="0">
                <a:solidFill>
                  <a:schemeClr val="bg1"/>
                </a:solidFill>
                <a:latin typeface="Aldrich" panose="020B0604020202020204" charset="0"/>
              </a:rPr>
              <a:t>. La variable OLD contiene los valores antes de que se realice la operación y la variable NEW contiene los valores actualizados o nuevos que se van a utilizar.</a:t>
            </a: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MANEJO DE CONCEPTOS</a:t>
            </a:r>
            <a:endParaRPr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Variables OLD y NEW en un </a:t>
            </a:r>
            <a:r>
              <a:rPr lang="es-MX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ldrich" panose="020B0604020202020204" charset="0"/>
              </a:rPr>
              <a:t>trigger</a:t>
            </a:r>
            <a:endParaRPr lang="es-MX" sz="1800" dirty="0">
              <a:solidFill>
                <a:schemeClr val="accent1">
                  <a:lumMod val="60000"/>
                  <a:lumOff val="40000"/>
                </a:schemeClr>
              </a:solidFill>
              <a:latin typeface="Aldrich" panose="020B0604020202020204" charset="0"/>
            </a:endParaRPr>
          </a:p>
        </p:txBody>
      </p:sp>
      <p:sp>
        <p:nvSpPr>
          <p:cNvPr id="5" name="Google Shape;406;p47">
            <a:extLst>
              <a:ext uri="{FF2B5EF4-FFF2-40B4-BE49-F238E27FC236}">
                <a16:creationId xmlns:a16="http://schemas.microsoft.com/office/drawing/2014/main" id="{6E15DBA2-F6BA-45E5-BE44-AD2B7582507E}"/>
              </a:ext>
            </a:extLst>
          </p:cNvPr>
          <p:cNvSpPr/>
          <p:nvPr/>
        </p:nvSpPr>
        <p:spPr>
          <a:xfrm>
            <a:off x="6349228" y="302955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10;p47">
            <a:extLst>
              <a:ext uri="{FF2B5EF4-FFF2-40B4-BE49-F238E27FC236}">
                <a16:creationId xmlns:a16="http://schemas.microsoft.com/office/drawing/2014/main" id="{F87F7EDE-F1B2-4ADF-A5EB-032DEDA4F57E}"/>
              </a:ext>
            </a:extLst>
          </p:cNvPr>
          <p:cNvSpPr txBox="1">
            <a:spLocks/>
          </p:cNvSpPr>
          <p:nvPr/>
        </p:nvSpPr>
        <p:spPr>
          <a:xfrm flipH="1">
            <a:off x="6614428" y="3499050"/>
            <a:ext cx="859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ctr"/>
            <a:r>
              <a:rPr lang="en" dirty="0"/>
              <a:t>1.6</a:t>
            </a:r>
          </a:p>
        </p:txBody>
      </p:sp>
    </p:spTree>
    <p:extLst>
      <p:ext uri="{BB962C8B-B14F-4D97-AF65-F5344CB8AC3E}">
        <p14:creationId xmlns:p14="http://schemas.microsoft.com/office/powerpoint/2010/main" val="3943835219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1811</Words>
  <Application>Microsoft Office PowerPoint</Application>
  <PresentationFormat>Presentación en pantalla (16:9)</PresentationFormat>
  <Paragraphs>97</Paragraphs>
  <Slides>34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Abhaya Libre</vt:lpstr>
      <vt:lpstr>Arial</vt:lpstr>
      <vt:lpstr>Advent Pro</vt:lpstr>
      <vt:lpstr>Advent Pro Medium</vt:lpstr>
      <vt:lpstr>Aldrich</vt:lpstr>
      <vt:lpstr>Arial Unicode MS</vt:lpstr>
      <vt:lpstr>Software Testing Company by Slidesgo</vt:lpstr>
      <vt:lpstr>DEFENSA HITO 4  PROCESUAL</vt:lpstr>
      <vt:lpstr>DATOS PERSONALES </vt:lpstr>
      <vt:lpstr>MANEJO  DE CONCEPTOS</vt:lpstr>
      <vt:lpstr>MANEJO DE CONCEPTOS</vt:lpstr>
      <vt:lpstr>MANEJO DE CONCEPTOS</vt:lpstr>
      <vt:lpstr>MANEJO DE CONCEPTOS</vt:lpstr>
      <vt:lpstr>MANEJO DE CONCEPTOS</vt:lpstr>
      <vt:lpstr>MANEJO DE CONCEPTOS</vt:lpstr>
      <vt:lpstr>MANEJO DE CONCEPTOS</vt:lpstr>
      <vt:lpstr>MANEJO DE CONCEPTOS</vt:lpstr>
      <vt:lpstr>MANEJO DE CONCEPTOS</vt:lpstr>
      <vt:lpstr>02</vt:lpstr>
      <vt:lpstr>PARTE PRACTICA</vt:lpstr>
      <vt:lpstr>RESPUESTA</vt:lpstr>
      <vt:lpstr>RESPUESTA</vt:lpstr>
      <vt:lpstr>RESPUESTA</vt:lpstr>
      <vt:lpstr>RESPUESTA</vt:lpstr>
      <vt:lpstr>PARTE PRACTICA</vt:lpstr>
      <vt:lpstr>PARTE PRACTICA</vt:lpstr>
      <vt:lpstr>RESPUESTA</vt:lpstr>
      <vt:lpstr>RESPUESTA</vt:lpstr>
      <vt:lpstr>PARTE PRACTICA</vt:lpstr>
      <vt:lpstr>RESPUESTA</vt:lpstr>
      <vt:lpstr>PARTE PRACTICA</vt:lpstr>
      <vt:lpstr>PARTE PRACTICA</vt:lpstr>
      <vt:lpstr>RESPUESTA</vt:lpstr>
      <vt:lpstr>RESPUESTA</vt:lpstr>
      <vt:lpstr>PARTE PRACTICA</vt:lpstr>
      <vt:lpstr>RESPUESTA</vt:lpstr>
      <vt:lpstr>PARTE PRACTICA</vt:lpstr>
      <vt:lpstr>RESPUESTA</vt:lpstr>
      <vt:lpstr>PARTE PRACTICA</vt:lpstr>
      <vt:lpstr>RESPUESTA</vt:lpstr>
      <vt:lpstr>MUCHAS    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DEFENSA HITO 4  PROCESUAL</dc:title>
  <dc:creator>usuario</dc:creator>
  <cp:lastModifiedBy>usuario</cp:lastModifiedBy>
  <cp:revision>6</cp:revision>
  <dcterms:modified xsi:type="dcterms:W3CDTF">2023-06-08T02:35:37Z</dcterms:modified>
</cp:coreProperties>
</file>